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4"/>
  </p:notesMasterIdLst>
  <p:sldIdLst>
    <p:sldId id="256" r:id="rId3"/>
    <p:sldId id="271" r:id="rId4"/>
    <p:sldId id="272" r:id="rId5"/>
    <p:sldId id="274" r:id="rId6"/>
    <p:sldId id="269" r:id="rId7"/>
    <p:sldId id="270" r:id="rId8"/>
    <p:sldId id="268" r:id="rId9"/>
    <p:sldId id="260" r:id="rId10"/>
    <p:sldId id="266" r:id="rId11"/>
    <p:sldId id="267" r:id="rId12"/>
    <p:sldId id="275" r:id="rId13"/>
    <p:sldId id="264" r:id="rId14"/>
    <p:sldId id="265" r:id="rId15"/>
    <p:sldId id="277" r:id="rId16"/>
    <p:sldId id="282" r:id="rId17"/>
    <p:sldId id="285" r:id="rId18"/>
    <p:sldId id="283" r:id="rId19"/>
    <p:sldId id="284" r:id="rId20"/>
    <p:sldId id="278" r:id="rId21"/>
    <p:sldId id="281" r:id="rId22"/>
    <p:sldId id="279" r:id="rId23"/>
    <p:sldId id="280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261" r:id="rId32"/>
    <p:sldId id="297" r:id="rId33"/>
    <p:sldId id="262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" initials="I" lastIdx="1" clrIdx="0">
    <p:extLst>
      <p:ext uri="{19B8F6BF-5375-455C-9EA6-DF929625EA0E}">
        <p15:presenceInfo xmlns:p15="http://schemas.microsoft.com/office/powerpoint/2012/main" userId="I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24T14:18:20.796" idx="1">
    <p:pos x="685" y="226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45B5F-B68C-4B48-9260-7EFED5F15A5D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2DFF5-60A7-4A2F-8887-2C446E7FB2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3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Важный момент в интеграции устройства мониторинга в общую систему – вопрос энергопитания. Питание системы будет не от батареи, как изображено в схеме на рисунке 7, а от аккумулятора автобуса. Ввиду низкого энергопотребления, это не создаст дополнительной ощутимой нагрузки на аккумулятор и не приведет к его разрядке при незаведенном двигателе. Для того, чтобы получить необходимое напряжение от аккумулятора, между ним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Arduino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устанавливается дополнительный понижатель напряжения от 12В аккумулятора до 5В, необходимых для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Arduino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AA2F6-C761-47D8-AF10-93C07C6D710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4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E754-220F-4811-9D41-1E9EB54CE3CF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E722-E27A-411A-AE32-1A042C1C56AB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2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3392-9BCC-439A-AD56-74F65045D708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8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599" cy="1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66350" y="1820225"/>
            <a:ext cx="7761599" cy="44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066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▣"/>
              <a:defRPr sz="24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□"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/>
          <p:nvPr/>
        </p:nvSpPr>
        <p:spPr>
          <a:xfrm>
            <a:off x="813272" y="1506187"/>
            <a:ext cx="1533600" cy="137699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0" y="0"/>
            <a:ext cx="137699" cy="6858000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92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73052-6F5F-4EBC-8907-CAC55382C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6E80B-C491-401B-BBBD-635F32764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1E97E-724F-4825-9FDF-D66DD704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E754-220F-4811-9D41-1E9EB54CE3CF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CFF36-EBC8-4C87-AFA7-08BA472F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3CD3C-931F-4430-A0CD-BE65D2F6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47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714D7-4E62-4EC0-A100-FECE0C31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F1FCF7-6CD6-4DB6-AE5F-42678FD1A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E3346B-BCCA-4407-A319-218968AD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78AA5-8E8F-4BE3-B5BF-584082E39260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6210C9-E96F-4173-ADE8-EF7CFBE3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DE9854-D25C-4275-BE8E-B6D924A9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3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FD401-5084-4918-9E36-5FA7D4BF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DFBC52-892F-4678-8EC2-6509CD9FF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B678CD-4924-4EA8-BFF2-BB5F5FD2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8B13-5C5D-458F-B866-3D9CBB0864A9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94C93-F546-4F11-A1C6-B83A5CFB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E06392-290A-4CB1-B19F-8E5162AB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05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6296F-A7F8-4436-9615-CC5D171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6B44D-AB0F-402F-BE47-992790780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4B7749-B411-4A8D-9165-BA00FFE83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CFFD5-54BC-4457-9541-97282E56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C2E7-040B-4E32-BF25-42F89DE5D648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6B112-A7D1-41AA-934B-047DA76D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72E62B-CCD7-4601-9764-BDAD9BF6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2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E16DD-2784-4431-BF54-4BA67576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EB07F3-66B7-403B-B383-24349B3EC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B77BE3-1290-40C6-94FA-3DD95F611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F916FD-1AFC-4EEF-BE0B-C534C4E1D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F9ED34-ED58-47B2-9BC8-F2CF10B2C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380B77-4C18-4772-B639-030EAD42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6C910-B055-472A-8E21-128D0A3C4AD6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3C0332-1AE1-4B8A-B2C9-1B876244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8DEE6E-162B-47AF-9141-6E1F72C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C9D1B-1B91-4722-80C1-366B7AB2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B45871-1C0E-4F19-B169-0CB88F99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7A-FE60-4468-B8E7-594046ABEED4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E65D70-1698-41A7-88C3-B2390738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6F6F26-EECC-4617-B8EA-C459E43A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73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A8BC0E-45EB-47D0-8E1D-06B2DF83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6281-9E0C-4671-A4ED-8D7839D49C4C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CBE1AF-6CB0-468B-A86F-0904E292A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85DB9B-6C17-4312-A87A-27A2E48C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30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78AA5-8E8F-4BE3-B5BF-584082E39260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4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1807B-F5A8-4B81-96C3-6C051F66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221B11-154D-4C1C-9B2B-4DEE531D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C83DC-DE37-42B0-B732-EFC904DBC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746F9-E5A5-44C0-8F38-2D4A73CA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596F8-651E-49C1-96BC-A86F11D9CD70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5770FC-A2FB-4D58-897D-9BE24AA2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0671CF-BB43-4A5B-BDEA-2A40E372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92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E0251-7FAD-4A92-B4AA-61AE85CD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BC800C-7877-4FE2-8F69-30C19A933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AFD831-B663-44EB-B9AC-765C77F0D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05B12C-151F-47D5-B6A9-BC891E0D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01137-628B-45BA-B6B7-1A0413A8C896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E2FFFC-F484-4995-B180-10B05282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397F9-6703-46D3-A2E2-780007CB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33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7C32B-02BC-4CE5-8182-AB75D7EE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1B483C-5C8E-4753-B4A0-C17395B4B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3EF46-F80B-412A-9111-F576F2BD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E722-E27A-411A-AE32-1A042C1C56AB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BA5E0-9E2B-462E-B4D2-A3D33B814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5582F-4398-4F90-9573-7870207D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24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9BECEA-61C6-403F-B3FB-717A306A6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895DE-AAC1-4DAA-94EF-1051734FB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53D74-FBC1-4CB1-A668-4A355B61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3392-9BCC-439A-AD56-74F65045D708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BF655-EB42-476D-BC71-6AF0348D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DF753-EB1E-4063-BF8F-449C4957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56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599" cy="129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>
              <a:spcBef>
                <a:spcPts val="0"/>
              </a:spcBef>
              <a:buClr>
                <a:srgbClr val="454F5B"/>
              </a:buClr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66350" y="1820225"/>
            <a:ext cx="7761599" cy="44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066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▣"/>
              <a:defRPr sz="24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□"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60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A8B13-5C5D-458F-B866-3D9CBB0864A9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0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C2E7-040B-4E32-BF25-42F89DE5D648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9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6C910-B055-472A-8E21-128D0A3C4AD6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8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F47A-FE60-4468-B8E7-594046ABEED4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6281-9E0C-4671-A4ED-8D7839D49C4C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9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596F8-651E-49C1-96BC-A86F11D9CD70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1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01137-628B-45BA-B6B7-1A0413A8C896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8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5E2C-9F8C-4CB1-85B0-8C6E84DAAA2D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1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C927A-24A1-4675-8A81-861A032A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EAF8E-2460-4BCC-9393-14013BF1E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673BC1-8223-4B3A-A363-57D300F3F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5E2C-9F8C-4CB1-85B0-8C6E84DAAA2D}" type="datetime1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5EA2B-E002-4845-AE38-D514930BC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9FF4E0-DA11-43A0-A0DD-99B0602C6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287AB-3A01-49BE-9676-BE5694676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5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st.ru/c-botnet" TargetMode="External"/><Relationship Id="rId2" Type="http://schemas.openxmlformats.org/officeDocument/2006/relationships/hyperlink" Target="https://ria.ru/incidents/20161109/1481038184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avast.com/ddos-attack-on-dyn-took-down-the-bulk-of-the-internet-on-frida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st.ru/c-malware" TargetMode="External"/><Relationship Id="rId2" Type="http://schemas.openxmlformats.org/officeDocument/2006/relationships/hyperlink" Target="https://www.avast.ru/c-troja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Безопасный Интернет вещей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Влацкая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Ирина Валерьевна,</a:t>
            </a:r>
          </a:p>
          <a:p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к.т.н., доцент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3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 своих работах </a:t>
            </a:r>
            <a:r>
              <a:rPr lang="ru-RU" sz="1800" dirty="0" err="1"/>
              <a:t>Кайван</a:t>
            </a:r>
            <a:r>
              <a:rPr lang="ru-RU" sz="1800" dirty="0"/>
              <a:t> Карими представляет не только изображение типовой архитектуры, но также графическую интерпретацию всей экосистемы </a:t>
            </a:r>
            <a:r>
              <a:rPr lang="ru-RU" sz="1800" dirty="0" err="1"/>
              <a:t>IoT</a:t>
            </a:r>
            <a:r>
              <a:rPr lang="ru-RU" sz="1800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8" y="1340769"/>
            <a:ext cx="8032810" cy="506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731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3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3"/>
            <a:ext cx="773031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8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технологии М2М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8F6287AB-3A01-49BE-9676-BE5694676809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9991"/>
            <a:ext cx="8031221" cy="432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6530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57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Умный дом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475529" cy="47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14" y="1556792"/>
            <a:ext cx="7102197" cy="502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4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ара - лучший умный дом из всех 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7838" y="1600200"/>
            <a:ext cx="8189912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6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Хакеры проникают в вещи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85875"/>
            <a:ext cx="7143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20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Бытовые камеры видеонаблюдения, погодные станции, роутеры и другая техника стали для хакеров ключом для взлома российских банков. В ноябре одна такая атака шла более суток.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40767"/>
            <a:ext cx="8096250" cy="478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033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В сентябре 2016 г. китайские хакеры из компании </a:t>
            </a:r>
            <a:r>
              <a:rPr lang="ru-RU" sz="2000" dirty="0" err="1"/>
              <a:t>Keen</a:t>
            </a:r>
            <a:r>
              <a:rPr lang="ru-RU" sz="2000" dirty="0"/>
              <a:t> </a:t>
            </a:r>
            <a:r>
              <a:rPr lang="ru-RU" sz="2000" dirty="0" err="1"/>
              <a:t>Security</a:t>
            </a:r>
            <a:r>
              <a:rPr lang="ru-RU" sz="2000" dirty="0"/>
              <a:t> </a:t>
            </a:r>
            <a:r>
              <a:rPr lang="ru-RU" sz="2000" dirty="0" err="1"/>
              <a:t>Lab</a:t>
            </a:r>
            <a:r>
              <a:rPr lang="ru-RU" sz="2000" dirty="0"/>
              <a:t>, специализирующейся на </a:t>
            </a:r>
            <a:r>
              <a:rPr lang="ru-RU" sz="2000" dirty="0" err="1"/>
              <a:t>кибербезопасности</a:t>
            </a:r>
            <a:r>
              <a:rPr lang="ru-RU" sz="2000" dirty="0"/>
              <a:t>, смогли удаленно взломать электромобиль </a:t>
            </a:r>
            <a:r>
              <a:rPr lang="ru-RU" sz="2000" dirty="0" err="1"/>
              <a:t>Tesla</a:t>
            </a:r>
            <a:r>
              <a:rPr lang="ru-RU" sz="2000" dirty="0"/>
              <a:t> </a:t>
            </a:r>
            <a:r>
              <a:rPr lang="ru-RU" sz="2000" dirty="0" err="1"/>
              <a:t>Model</a:t>
            </a:r>
            <a:r>
              <a:rPr lang="ru-RU" sz="2000" dirty="0"/>
              <a:t> </a:t>
            </a:r>
            <a:r>
              <a:rPr lang="en-US" sz="2000" dirty="0"/>
              <a:t>S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65304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3796"/>
            <a:ext cx="7632846" cy="429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6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Развлекся с "Боингом"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Крис Робертс сумел взломать самолет, на котором летел, подключив свой ноутбук к системе развлекательного центра "Боинга". Выяснилось, что такую операцию он проворачивал не менее 20 раз во время полетов. Парень в пассажирском кресле получал доступ к управлению двигателем, вводил команды набора высоты.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31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Интернет злых вещей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Взломанная бытовая техника становится частью </a:t>
            </a:r>
            <a:r>
              <a:rPr lang="ru-RU" dirty="0" err="1"/>
              <a:t>ботнета</a:t>
            </a:r>
            <a:r>
              <a:rPr lang="ru-RU" dirty="0"/>
              <a:t> – сети машин, удаленно контролируемых вредоносной программой </a:t>
            </a:r>
            <a:r>
              <a:rPr lang="ru-RU" dirty="0" err="1"/>
              <a:t>Mirai</a:t>
            </a:r>
            <a:r>
              <a:rPr lang="ru-RU" dirty="0"/>
              <a:t> (ее создатель по-прежнему неизвестен). Сейчас в этой сети значится более 500 тысяч единиц техники в 164 странах мира. Как писала в своем докладе занимающаяся </a:t>
            </a:r>
            <a:r>
              <a:rPr lang="ru-RU" dirty="0" err="1"/>
              <a:t>кибербезопасностью</a:t>
            </a:r>
            <a:r>
              <a:rPr lang="ru-RU" dirty="0"/>
              <a:t> компания </a:t>
            </a:r>
            <a:r>
              <a:rPr lang="ru-RU" dirty="0" err="1"/>
              <a:t>Imperva</a:t>
            </a:r>
            <a:r>
              <a:rPr lang="ru-RU" dirty="0"/>
              <a:t>, «во всем мире работает более четверти миллиарда только одних камер видеонаблюдения, и число единиц техники, входящей в интернет вещей, только растет. В таких условиях базовые принципы безопасности должны стать нормой».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47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"Интернет Вещей" (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things</a:t>
            </a:r>
            <a:r>
              <a:rPr lang="ru-RU" dirty="0"/>
              <a:t>, IOT) - единая сеть, соединяющая окружающие нас предметы с виртуальным миром.</a:t>
            </a:r>
          </a:p>
          <a:p>
            <a:r>
              <a:rPr lang="ru-RU" dirty="0"/>
              <a:t>По одному из определений, с точки зрения IОT, «вещь» – любой реальный или виртуальный объект, который существует и перемещается в пространстве и времени и может быть однозначно определен.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225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 пятницу, 21 октября 2016 года, была зафиксирована крупная </a:t>
            </a:r>
            <a:r>
              <a:rPr lang="ru-RU" dirty="0" err="1"/>
              <a:t>DDoS</a:t>
            </a:r>
            <a:r>
              <a:rPr lang="ru-RU" dirty="0"/>
              <a:t>-атака на провайдера </a:t>
            </a:r>
            <a:r>
              <a:rPr lang="ru-RU" dirty="0" err="1"/>
              <a:t>Dyn</a:t>
            </a:r>
            <a:r>
              <a:rPr lang="ru-RU" dirty="0"/>
              <a:t>. Она привела к сбоям в работе таких ресурсов, как  </a:t>
            </a:r>
            <a:r>
              <a:rPr lang="ru-RU" dirty="0" err="1"/>
              <a:t>Twitter</a:t>
            </a:r>
            <a:r>
              <a:rPr lang="ru-RU" dirty="0"/>
              <a:t>, </a:t>
            </a:r>
            <a:r>
              <a:rPr lang="ru-RU" dirty="0" err="1"/>
              <a:t>Amazon</a:t>
            </a:r>
            <a:r>
              <a:rPr lang="ru-RU" dirty="0"/>
              <a:t>, </a:t>
            </a:r>
            <a:r>
              <a:rPr lang="ru-RU" dirty="0" err="1"/>
              <a:t>Reddit</a:t>
            </a:r>
            <a:r>
              <a:rPr lang="ru-RU" dirty="0"/>
              <a:t>, </a:t>
            </a:r>
            <a:r>
              <a:rPr lang="ru-RU" dirty="0" err="1"/>
              <a:t>Airbnb</a:t>
            </a:r>
            <a:r>
              <a:rPr lang="ru-RU" dirty="0"/>
              <a:t>, </a:t>
            </a:r>
            <a:r>
              <a:rPr lang="ru-RU" dirty="0" err="1"/>
              <a:t>Tumblr</a:t>
            </a:r>
            <a:r>
              <a:rPr lang="ru-RU" dirty="0"/>
              <a:t>, </a:t>
            </a:r>
            <a:r>
              <a:rPr lang="ru-RU" dirty="0" err="1"/>
              <a:t>GitHub</a:t>
            </a:r>
            <a:r>
              <a:rPr lang="ru-RU" dirty="0"/>
              <a:t>, </a:t>
            </a:r>
            <a:r>
              <a:rPr lang="ru-RU" dirty="0" err="1"/>
              <a:t>PayPal</a:t>
            </a:r>
            <a:r>
              <a:rPr lang="ru-RU" dirty="0"/>
              <a:t>, </a:t>
            </a:r>
            <a:r>
              <a:rPr lang="ru-RU" dirty="0" err="1"/>
              <a:t>Spotify</a:t>
            </a:r>
            <a:r>
              <a:rPr lang="ru-RU" dirty="0"/>
              <a:t>, </a:t>
            </a:r>
            <a:r>
              <a:rPr lang="ru-RU" dirty="0" err="1"/>
              <a:t>SoundCloud</a:t>
            </a:r>
            <a:r>
              <a:rPr lang="ru-RU" dirty="0"/>
              <a:t>, </a:t>
            </a:r>
            <a:r>
              <a:rPr lang="ru-RU" dirty="0" err="1"/>
              <a:t>Medium</a:t>
            </a:r>
            <a:r>
              <a:rPr lang="ru-RU" dirty="0"/>
              <a:t>,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York</a:t>
            </a:r>
            <a:r>
              <a:rPr lang="ru-RU" dirty="0"/>
              <a:t> </a:t>
            </a:r>
            <a:r>
              <a:rPr lang="ru-RU" dirty="0" err="1"/>
              <a:t>Times</a:t>
            </a:r>
            <a:r>
              <a:rPr lang="ru-RU" dirty="0"/>
              <a:t> и </a:t>
            </a:r>
            <a:r>
              <a:rPr lang="ru-RU" dirty="0" err="1"/>
              <a:t>Vox</a:t>
            </a:r>
            <a:r>
              <a:rPr lang="ru-RU" dirty="0"/>
              <a:t> </a:t>
            </a:r>
            <a:r>
              <a:rPr lang="ru-RU" dirty="0" err="1"/>
              <a:t>Media</a:t>
            </a:r>
            <a:r>
              <a:rPr lang="ru-RU" dirty="0"/>
              <a:t>. В общей сложности </a:t>
            </a:r>
            <a:r>
              <a:rPr lang="ru-RU" dirty="0" err="1"/>
              <a:t>Dyn</a:t>
            </a:r>
            <a:r>
              <a:rPr lang="ru-RU" dirty="0"/>
              <a:t> работает с 6% компаний из списка </a:t>
            </a:r>
            <a:r>
              <a:rPr lang="ru-RU" dirty="0" err="1"/>
              <a:t>Fortune</a:t>
            </a:r>
            <a:r>
              <a:rPr lang="ru-RU" dirty="0"/>
              <a:t> 500. В атаке были задействованы «десятки миллионов отдельных IP адресов». По некоторым данным мощность атаки достигала 1,2 Тб/с. Ответственность за взлом на себя взяли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Hackers</a:t>
            </a:r>
            <a:r>
              <a:rPr lang="ru-RU" dirty="0"/>
              <a:t>, но эксперты говорят, что нападение было организовано через </a:t>
            </a:r>
            <a:r>
              <a:rPr lang="ru-RU" dirty="0" err="1"/>
              <a:t>IoT</a:t>
            </a:r>
            <a:r>
              <a:rPr lang="ru-RU" dirty="0"/>
              <a:t>-устройства.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65304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25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ак хакеры организуют атаки через интернет вещей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93.53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7312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06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Безопасность интернета вещей в этом году стала главной темой хакерской конференции </a:t>
            </a:r>
            <a:r>
              <a:rPr lang="ru-RU" dirty="0" err="1"/>
              <a:t>Def</a:t>
            </a:r>
            <a:r>
              <a:rPr lang="ru-RU" dirty="0"/>
              <a:t> </a:t>
            </a:r>
            <a:r>
              <a:rPr lang="ru-RU" dirty="0" err="1"/>
              <a:t>Con</a:t>
            </a:r>
            <a:r>
              <a:rPr lang="ru-RU" dirty="0"/>
              <a:t> в Лос-Анджелесе. Около 15 </a:t>
            </a:r>
            <a:r>
              <a:rPr lang="ru-RU" dirty="0" err="1"/>
              <a:t>тыс</a:t>
            </a:r>
            <a:r>
              <a:rPr lang="ru-RU" dirty="0"/>
              <a:t> ведущих мировых специалистов по безопасности собрались вместе, чтобы обсудить способы защиты в изменившемся мире.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93296"/>
            <a:ext cx="48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3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CBDBD-338D-4805-8B5B-0469CFE7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E84FE-E9CE-4E12-BA39-408DF698E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Согласно исследованию </a:t>
            </a:r>
            <a:r>
              <a:rPr lang="ru-RU" dirty="0" err="1"/>
              <a:t>Avast</a:t>
            </a:r>
            <a:r>
              <a:rPr lang="ru-RU" dirty="0"/>
              <a:t> только в Испании обнаружено более 5 млн уязвимых </a:t>
            </a:r>
            <a:r>
              <a:rPr lang="ru-RU" dirty="0" err="1"/>
              <a:t>IoT</a:t>
            </a:r>
            <a:r>
              <a:rPr lang="ru-RU" dirty="0"/>
              <a:t>-устройств. Подробнее об его результатах и актуальных угрозах Интернета вещей.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371DE3-FCBB-4FD4-B9F7-F1ED0124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42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474CC-A4BD-4707-9072-1E65221B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63DB1-B42B-4435-BA1A-FA597906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Специалисты компании выявили более 22 тысяч веб-камер и </a:t>
            </a:r>
            <a:r>
              <a:rPr lang="ru-RU" dirty="0" err="1"/>
              <a:t>радионянь</a:t>
            </a:r>
            <a:r>
              <a:rPr lang="ru-RU" dirty="0"/>
              <a:t>, которые уязвимы для атак, а это значит, что киберпреступники могли не только просматривать видео, но и транслировать его в Интернете. Исследование показало, что почти 500 тысяч устройств Интернета вещей (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Things</a:t>
            </a:r>
            <a:r>
              <a:rPr lang="ru-RU" dirty="0"/>
              <a:t>, </a:t>
            </a:r>
            <a:r>
              <a:rPr lang="ru-RU" dirty="0" err="1"/>
              <a:t>IoT</a:t>
            </a:r>
            <a:r>
              <a:rPr lang="ru-RU" dirty="0"/>
              <a:t>) в Барселоне и 5,3 млн в Испании в целом — в том числе умные чайники, кофеварки, дверные замки, холодильники, терморегуляторы и другие IP-устройства, подключенные к Интернету — могут быть взломаны.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849E13-F9FD-450F-94EE-CC4076AA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50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BCB5C-C03B-47FD-A417-792F976A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7D18A5-05C9-4D80-9EC9-33F2F57BC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Сайты российских банков, в том числе Сбербанка, ВТБ Банка Москвы и </a:t>
            </a:r>
            <a:r>
              <a:rPr lang="ru-RU" dirty="0" err="1"/>
              <a:t>Альфа-банка</a:t>
            </a:r>
            <a:r>
              <a:rPr lang="ru-RU" dirty="0"/>
              <a:t> подверглись атаке за предполагаемое воздействие России на американские выборы.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06B618-7DE2-4DCA-8A7E-276847C7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70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38F0C-BD58-4EBA-BC01-10C0395F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6B60F-8186-4FED-9B21-929F654BC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Агентство РИА Новости со ссылкой на источник, близкий к Центробанку, </a:t>
            </a:r>
            <a:r>
              <a:rPr lang="ru-RU" dirty="0">
                <a:hlinkClick r:id="rId2"/>
              </a:rPr>
              <a:t>сообщает</a:t>
            </a:r>
            <a:r>
              <a:rPr lang="ru-RU" dirty="0"/>
              <a:t>, что в атаке участвовал </a:t>
            </a:r>
            <a:r>
              <a:rPr lang="ru-RU" dirty="0" err="1">
                <a:hlinkClick r:id="rId3" tooltip="Ботнет"/>
              </a:rPr>
              <a:t>ботнет</a:t>
            </a:r>
            <a:r>
              <a:rPr lang="ru-RU" dirty="0"/>
              <a:t>, включавший множество устройств категории Интернета вещей. Мощность атаки, по словам источника, была небольшой. Похожим образом месяцем ранее была </a:t>
            </a:r>
            <a:r>
              <a:rPr lang="ru-RU" dirty="0">
                <a:hlinkClick r:id="rId4"/>
              </a:rPr>
              <a:t>организована</a:t>
            </a:r>
            <a:r>
              <a:rPr lang="ru-RU" dirty="0"/>
              <a:t> крупнейшая в истории США </a:t>
            </a:r>
            <a:r>
              <a:rPr lang="ru-RU" dirty="0" err="1"/>
              <a:t>DDoS</a:t>
            </a:r>
            <a:r>
              <a:rPr lang="ru-RU" dirty="0"/>
              <a:t>-атака на </a:t>
            </a:r>
            <a:r>
              <a:rPr lang="ru-RU" dirty="0" err="1"/>
              <a:t>интернет-провайдера</a:t>
            </a:r>
            <a:r>
              <a:rPr lang="ru-RU" dirty="0"/>
              <a:t> </a:t>
            </a:r>
            <a:r>
              <a:rPr lang="ru-RU" dirty="0" err="1"/>
              <a:t>Dyn</a:t>
            </a:r>
            <a:r>
              <a:rPr lang="ru-RU" dirty="0"/>
              <a:t>, из-за которой оказались недоступны множество популярных сайтов страны.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71D4D6-F0A8-4580-9FD9-EF8FF008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29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C0850-FE1C-408F-B950-BFB3F043C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04393-156E-4E20-9194-192035055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Более 50 банков по всему миру стали жертвой банковского </a:t>
            </a:r>
            <a:r>
              <a:rPr lang="ru-RU" dirty="0">
                <a:hlinkClick r:id="rId2"/>
              </a:rPr>
              <a:t>трояна</a:t>
            </a:r>
            <a:r>
              <a:rPr lang="ru-RU" dirty="0"/>
              <a:t> GM </a:t>
            </a:r>
            <a:r>
              <a:rPr lang="ru-RU" dirty="0" err="1"/>
              <a:t>Bot</a:t>
            </a:r>
            <a:r>
              <a:rPr lang="ru-RU" dirty="0"/>
              <a:t>, который маскируется под их официальные приложения. Среди жертв </a:t>
            </a:r>
            <a:r>
              <a:rPr lang="ru-RU" dirty="0">
                <a:hlinkClick r:id="rId3"/>
              </a:rPr>
              <a:t>вредоносного ПО</a:t>
            </a:r>
            <a:r>
              <a:rPr lang="ru-RU" dirty="0"/>
              <a:t> оказались клиенты мобильных приложений </a:t>
            </a:r>
            <a:r>
              <a:rPr lang="ru-RU" dirty="0" err="1"/>
              <a:t>Citibank</a:t>
            </a:r>
            <a:r>
              <a:rPr lang="ru-RU" dirty="0"/>
              <a:t>, ING, </a:t>
            </a:r>
            <a:r>
              <a:rPr lang="ru-RU" dirty="0" err="1"/>
              <a:t>Bank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America</a:t>
            </a:r>
            <a:r>
              <a:rPr lang="ru-RU" dirty="0"/>
              <a:t>, а также других крупных банков в США, Канаде, Австралии и странах Европы.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E7E16D-9D5E-42E9-8079-D41DADE3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6C869-FF7D-4308-AA21-E7E6B2C7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B9855-EE1A-4D19-8196-F6342939B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GM </a:t>
            </a:r>
            <a:r>
              <a:rPr lang="ru-RU" dirty="0" err="1"/>
              <a:t>Bot</a:t>
            </a:r>
            <a:r>
              <a:rPr lang="ru-RU" dirty="0"/>
              <a:t>, также известный как </a:t>
            </a:r>
            <a:r>
              <a:rPr lang="ru-RU" dirty="0" err="1"/>
              <a:t>Acecard</a:t>
            </a:r>
            <a:r>
              <a:rPr lang="ru-RU" dirty="0"/>
              <a:t>, </a:t>
            </a:r>
            <a:r>
              <a:rPr lang="ru-RU" dirty="0" err="1"/>
              <a:t>SlemBunk</a:t>
            </a:r>
            <a:r>
              <a:rPr lang="ru-RU" dirty="0"/>
              <a:t> и </a:t>
            </a:r>
            <a:r>
              <a:rPr lang="ru-RU" dirty="0" err="1"/>
              <a:t>Bankosy</a:t>
            </a:r>
            <a:r>
              <a:rPr lang="ru-RU" dirty="0"/>
              <a:t>, обманом выманивает у пользователей данные для входа в Интернет-банк и прочую персональную информацию, посредством отображения поддельных страниц авторизации, внешне не отличимых от настоящих. </a:t>
            </a:r>
            <a:r>
              <a:rPr lang="ru-RU" b="1" dirty="0"/>
              <a:t>Затем вредоносная программа перехватывает SMS с кодом подтверждения в рамках двухфакторной аутентификации, предоставляя злоумышленникам полный доступ к банковским счетам. 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F0134F-A7CB-428F-87EE-6F58115C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64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18B17-D845-4847-A585-4EEA9F85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15B06-659B-453C-97C4-73CC7F972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 конце сентября была зафиксирована одна из самых крупных </a:t>
            </a:r>
            <a:r>
              <a:rPr lang="ru-RU" dirty="0" err="1"/>
              <a:t>DDoS</a:t>
            </a:r>
            <a:r>
              <a:rPr lang="ru-RU" dirty="0"/>
              <a:t>-атак в истории. Не повезло Брайану Кребсу, известному журналисту и эксперту в сфере кибербезопасности. Согласно данным компании </a:t>
            </a:r>
            <a:r>
              <a:rPr lang="ru-RU" dirty="0" err="1"/>
              <a:t>Akamai</a:t>
            </a:r>
            <a:r>
              <a:rPr lang="ru-RU" dirty="0"/>
              <a:t>, которая занимается защитой домена KrebsOnSecurity.com, совокупная мощность атаки на сайт журналиста составила </a:t>
            </a:r>
            <a:r>
              <a:rPr lang="ru-RU" dirty="0" err="1"/>
              <a:t>составила</a:t>
            </a:r>
            <a:r>
              <a:rPr lang="ru-RU" dirty="0"/>
              <a:t> 620 Гбит/c. 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Причиной интереса хакеров к личности Кребса стала его статья о сервисе </a:t>
            </a:r>
            <a:r>
              <a:rPr lang="ru-RU" dirty="0" err="1"/>
              <a:t>vDos</a:t>
            </a:r>
            <a:r>
              <a:rPr lang="ru-RU" dirty="0"/>
              <a:t>, который предлагал услуги по осуществлению </a:t>
            </a:r>
            <a:r>
              <a:rPr lang="ru-RU" dirty="0" err="1"/>
              <a:t>DDoS</a:t>
            </a:r>
            <a:r>
              <a:rPr lang="ru-RU" dirty="0"/>
              <a:t>-атак. Журналист выяснил, что за два года владельцы этого сайта заработали около $600 000, произведя более 150 000 </a:t>
            </a:r>
            <a:r>
              <a:rPr lang="ru-RU" dirty="0" err="1"/>
              <a:t>DDoS</a:t>
            </a:r>
            <a:r>
              <a:rPr lang="ru-RU" dirty="0"/>
              <a:t>-атак на заказ. По итогам расследования, в Израиле были задержаны два основателя </a:t>
            </a:r>
            <a:r>
              <a:rPr lang="ru-RU" dirty="0" err="1"/>
              <a:t>vDos</a:t>
            </a:r>
            <a:r>
              <a:rPr lang="ru-RU" dirty="0"/>
              <a:t> – </a:t>
            </a:r>
            <a:r>
              <a:rPr lang="ru-RU" dirty="0" err="1"/>
              <a:t>Ярден</a:t>
            </a:r>
            <a:r>
              <a:rPr lang="ru-RU" dirty="0"/>
              <a:t> </a:t>
            </a:r>
            <a:r>
              <a:rPr lang="ru-RU" dirty="0" err="1"/>
              <a:t>Бидани</a:t>
            </a:r>
            <a:r>
              <a:rPr lang="ru-RU" dirty="0"/>
              <a:t> и </a:t>
            </a:r>
            <a:r>
              <a:rPr lang="ru-RU" dirty="0" err="1"/>
              <a:t>Итая</a:t>
            </a:r>
            <a:r>
              <a:rPr lang="ru-RU" dirty="0"/>
              <a:t> </a:t>
            </a:r>
            <a:r>
              <a:rPr lang="ru-RU" dirty="0" err="1"/>
              <a:t>Хури</a:t>
            </a:r>
            <a:r>
              <a:rPr lang="ru-RU" dirty="0"/>
              <a:t>, что и подтолкнуло злоумышленников совершив своеобразный акт возмездия, остановив работу сайта журналиста.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2F51F1-0BE4-485D-B2CD-253B68FB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2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История IОT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1926 г.</a:t>
            </a:r>
            <a:r>
              <a:rPr lang="ru-RU" dirty="0"/>
              <a:t> - </a:t>
            </a:r>
            <a:r>
              <a:rPr lang="ru-RU" b="1" dirty="0"/>
              <a:t>Никола Тесла</a:t>
            </a:r>
            <a:r>
              <a:rPr lang="ru-RU" dirty="0"/>
              <a:t> в интервью журналу </a:t>
            </a:r>
            <a:r>
              <a:rPr lang="ru-RU" dirty="0" err="1"/>
              <a:t>Collier’s</a:t>
            </a:r>
            <a:r>
              <a:rPr lang="ru-RU" dirty="0"/>
              <a:t> сказал, что в будущем радио будет преобразовано в «большой мозг», все вещи станут частью единого целого, а инструменты, благодаря которым это станет возможным, будут легко помещаться в кармане.</a:t>
            </a:r>
          </a:p>
          <a:p>
            <a:r>
              <a:rPr lang="ru-RU" b="1" dirty="0"/>
              <a:t>1990 г.</a:t>
            </a:r>
            <a:r>
              <a:rPr lang="ru-RU" dirty="0"/>
              <a:t>  - один из создателей протокола TCP/IP </a:t>
            </a:r>
            <a:r>
              <a:rPr lang="ru-RU" b="1" dirty="0"/>
              <a:t>Джон Ромки</a:t>
            </a:r>
            <a:r>
              <a:rPr lang="ru-RU" dirty="0"/>
              <a:t> подключил к сети тостер, т.е. фактически создал первую в мире интернет-вещь.</a:t>
            </a:r>
          </a:p>
          <a:p>
            <a:r>
              <a:rPr lang="ru-RU" dirty="0"/>
              <a:t> </a:t>
            </a:r>
            <a:r>
              <a:rPr lang="ru-RU" b="1" dirty="0"/>
              <a:t>1999 г. -  </a:t>
            </a:r>
            <a:r>
              <a:rPr lang="ru-RU" dirty="0"/>
              <a:t>термин 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Things</a:t>
            </a:r>
            <a:r>
              <a:rPr lang="ru-RU" dirty="0"/>
              <a:t> был предложен </a:t>
            </a:r>
            <a:r>
              <a:rPr lang="ru-RU" b="1" dirty="0"/>
              <a:t>Кевином </a:t>
            </a:r>
            <a:r>
              <a:rPr lang="ru-RU" b="1" dirty="0" err="1"/>
              <a:t>Эштоном</a:t>
            </a:r>
            <a:r>
              <a:rPr lang="ru-RU" dirty="0"/>
              <a:t>, на тот момент ассистентом бренд-менеджера </a:t>
            </a:r>
            <a:r>
              <a:rPr lang="ru-RU" dirty="0" err="1"/>
              <a:t>Procter&amp;Gamble</a:t>
            </a:r>
            <a:r>
              <a:rPr lang="ru-RU" dirty="0"/>
              <a:t>. </a:t>
            </a:r>
          </a:p>
          <a:p>
            <a:r>
              <a:rPr lang="ru-RU" b="1" dirty="0"/>
              <a:t>1999г. - Кевин </a:t>
            </a:r>
            <a:r>
              <a:rPr lang="ru-RU" b="1" dirty="0" err="1"/>
              <a:t>Эштон</a:t>
            </a:r>
            <a:r>
              <a:rPr lang="ru-RU" b="1" dirty="0"/>
              <a:t>, </a:t>
            </a:r>
            <a:r>
              <a:rPr lang="ru-RU" dirty="0"/>
              <a:t> </a:t>
            </a:r>
            <a:r>
              <a:rPr lang="ru-RU" b="1" dirty="0" err="1"/>
              <a:t>Девид</a:t>
            </a:r>
            <a:r>
              <a:rPr lang="ru-RU" b="1" dirty="0"/>
              <a:t> </a:t>
            </a:r>
            <a:r>
              <a:rPr lang="ru-RU" b="1" dirty="0" err="1"/>
              <a:t>Брок</a:t>
            </a:r>
            <a:r>
              <a:rPr lang="ru-RU" dirty="0"/>
              <a:t> и </a:t>
            </a:r>
            <a:r>
              <a:rPr lang="ru-RU" b="1" dirty="0" err="1"/>
              <a:t>Санджай</a:t>
            </a:r>
            <a:r>
              <a:rPr lang="ru-RU" b="1" dirty="0"/>
              <a:t> </a:t>
            </a:r>
            <a:r>
              <a:rPr lang="ru-RU" b="1" dirty="0" err="1"/>
              <a:t>Сарма</a:t>
            </a:r>
            <a:r>
              <a:rPr lang="ru-RU" dirty="0"/>
              <a:t> основали Центр автоматической идентификации (</a:t>
            </a:r>
            <a:r>
              <a:rPr lang="ru-RU" dirty="0" err="1"/>
              <a:t>Auto</a:t>
            </a:r>
            <a:r>
              <a:rPr lang="ru-RU" dirty="0"/>
              <a:t>-ID </a:t>
            </a:r>
            <a:r>
              <a:rPr lang="ru-RU" dirty="0" err="1"/>
              <a:t>Center</a:t>
            </a:r>
            <a:r>
              <a:rPr lang="ru-RU" dirty="0"/>
              <a:t>), занимающийся радиочастотной идентификацией (RFID) и сенсорными технологиями, благодаря которым концепция интернета вещей получила широкое распространение.</a:t>
            </a:r>
          </a:p>
          <a:p>
            <a:r>
              <a:rPr lang="ru-RU" b="1" dirty="0"/>
              <a:t>2008г. - </a:t>
            </a:r>
            <a:r>
              <a:rPr lang="ru-RU" dirty="0"/>
              <a:t> компания </a:t>
            </a:r>
            <a:r>
              <a:rPr lang="ru-RU" dirty="0" err="1"/>
              <a:t>Cisco</a:t>
            </a:r>
            <a:r>
              <a:rPr lang="ru-RU" dirty="0"/>
              <a:t> сообщила, что количество устройств, подключенных к интернету, превысило количество людей на планете.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83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МегаФон и </a:t>
            </a:r>
            <a:r>
              <a:rPr lang="ru-RU" sz="2800" b="1" dirty="0" err="1"/>
              <a:t>Huawei</a:t>
            </a:r>
            <a:r>
              <a:rPr lang="ru-RU" sz="2800" b="1" dirty="0"/>
              <a:t> новый стандарт связи для Интернета вещей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Новый стандарт NB-</a:t>
            </a:r>
            <a:r>
              <a:rPr lang="ru-RU" dirty="0" err="1"/>
              <a:t>IoT</a:t>
            </a:r>
            <a:r>
              <a:rPr lang="ru-RU" dirty="0"/>
              <a:t> (разработка консорциума 3GPP) учитывает требования по использованию технологии передачи LPWA (</a:t>
            </a:r>
            <a:r>
              <a:rPr lang="ru-RU" dirty="0" err="1"/>
              <a:t>Low-Power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Wide-Area</a:t>
            </a:r>
            <a:r>
              <a:rPr lang="ru-RU" dirty="0"/>
              <a:t>) и существующей инфраструктуры, предъявляемые операторами. NB-</a:t>
            </a:r>
            <a:r>
              <a:rPr lang="ru-RU" dirty="0" err="1"/>
              <a:t>IoT</a:t>
            </a:r>
            <a:r>
              <a:rPr lang="ru-RU" dirty="0"/>
              <a:t> подходит для подключения к сети оператора датчиков мониторинга, счетчиков коммунальных услуг, систем отслеживания объектов и других </a:t>
            </a:r>
            <a:r>
              <a:rPr lang="ru-RU" dirty="0" err="1"/>
              <a:t>IoT</a:t>
            </a:r>
            <a:r>
              <a:rPr lang="ru-RU" dirty="0"/>
              <a:t>-устройств - до 100 тысяч устройств к одной соте базовой станции, что превышает возможности существующих стандартов мобильной связи в десятки раз.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89240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39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5A873-47FC-4978-A9D8-D503B9BA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Решение </a:t>
            </a:r>
            <a:r>
              <a:rPr lang="en-US" dirty="0"/>
              <a:t>Kaspersky IoT Secure Gateway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52098B-8C21-453D-8128-DB6C2E312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7523"/>
            <a:ext cx="8229600" cy="315131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61961E-335A-4C26-A331-CA04957E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D8B40-3E06-4270-9D6E-7653F30E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063383"/>
            <a:ext cx="4755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8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Перспективы использования </a:t>
            </a:r>
            <a:r>
              <a:rPr lang="ru-RU" b="1" dirty="0" err="1"/>
              <a:t>IoT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автоматизация промышленного производства и жилищно-коммунального хозяйства; </a:t>
            </a:r>
          </a:p>
          <a:p>
            <a:pPr lvl="0"/>
            <a:r>
              <a:rPr lang="ru-RU" dirty="0"/>
              <a:t>управление транспортными потоками; </a:t>
            </a:r>
          </a:p>
          <a:p>
            <a:pPr lvl="0"/>
            <a:r>
              <a:rPr lang="ru-RU" dirty="0"/>
              <a:t>построение развернутых систем физической безопасности; </a:t>
            </a:r>
          </a:p>
          <a:p>
            <a:pPr lvl="0"/>
            <a:r>
              <a:rPr lang="ru-RU" dirty="0"/>
              <a:t>формирование списка закупок и графика поставок для торговых предприятий; </a:t>
            </a:r>
          </a:p>
          <a:p>
            <a:pPr lvl="0"/>
            <a:r>
              <a:rPr lang="ru-RU" dirty="0"/>
              <a:t>сбор и управление данными в маркетинговых целях и для общего повышения уровня жизни (например, автоматическое регулирование температуры и влажности в помещении) и многое другое.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731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333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/>
          <a:lstStyle/>
          <a:p>
            <a:r>
              <a:rPr lang="ru-RU" dirty="0"/>
              <a:t>Наши разработки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838F41-EFE7-409A-AAE1-8930E6123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896" y="2927078"/>
            <a:ext cx="1512167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67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Интеграция устройства в систему мониторинга пассажирских перевозок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12кб\Документы\УМНИК\весна 2017\схема ардуино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45" y="1845734"/>
            <a:ext cx="5418704" cy="4212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76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142500" y="0"/>
            <a:ext cx="9001499" cy="855599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91200" y="0"/>
            <a:ext cx="7761599" cy="74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25000"/>
              <a:buFont typeface="Montserrat"/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sym typeface="Montserrat"/>
              </a:rPr>
              <a:t>Мониторинг </a:t>
            </a:r>
            <a:r>
              <a:rPr lang="ru-RU" sz="2400" dirty="0">
                <a:solidFill>
                  <a:schemeClr val="lt1"/>
                </a:solidFill>
              </a:rPr>
              <a:t>жизнедеятельности ребенка</a:t>
            </a:r>
            <a:endParaRPr lang="ru-RU" sz="2400" b="1" i="0" u="none" strike="noStrike" cap="none" dirty="0">
              <a:solidFill>
                <a:schemeClr val="lt1"/>
              </a:solidFill>
              <a:sym typeface="Montserrat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741075" y="1419325"/>
            <a:ext cx="1720799" cy="288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462" y="934055"/>
            <a:ext cx="8197472" cy="5847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550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5FB61-5CC1-4B5C-B34F-44FD7AB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Макет «умного дома»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222732-07FB-4839-AD16-59263A913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2A014-1D1D-4B0C-BCE0-D71BC00F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19" y="1538789"/>
            <a:ext cx="5882799" cy="44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67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59A0F-5001-4954-BCD8-81347E63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Полиграф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40DAFC-9643-4026-A470-36952096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B7F0C7-D14A-42F8-B264-65261E7C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19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65F3A-86F9-47B3-8F54-5013C3A3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Кепка с умными очками для монтажников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B4FBA0-E5AD-49C4-938C-8A005841D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37DDA7-2D2D-4E00-A3EF-591E3FA2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747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72553-BE04-43E8-81B2-851B4B50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Робот-уборщик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C9CC13-4055-4E8D-8D45-C66BD9D7B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CEDCBA-FFA8-49DE-825E-D77069D3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7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445224"/>
            <a:ext cx="82809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Рост числа подключенных устройств на одного человека </a:t>
            </a:r>
            <a:br>
              <a:rPr lang="ru-RU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(источник: </a:t>
            </a:r>
            <a:r>
              <a:rPr lang="ru-RU" dirty="0" err="1">
                <a:effectLst/>
                <a:latin typeface="Times New Roman"/>
                <a:ea typeface="Times New Roman"/>
                <a:cs typeface="Times New Roman"/>
              </a:rPr>
              <a:t>Cisco</a:t>
            </a: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effectLst/>
                <a:latin typeface="Times New Roman"/>
                <a:ea typeface="Times New Roman"/>
                <a:cs typeface="Times New Roman"/>
              </a:rPr>
              <a:t>Business</a:t>
            </a: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effectLst/>
                <a:latin typeface="Times New Roman"/>
                <a:ea typeface="Times New Roman"/>
                <a:cs typeface="Times New Roman"/>
              </a:rPr>
              <a:t>Solutions</a:t>
            </a: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effectLst/>
                <a:latin typeface="Times New Roman"/>
                <a:ea typeface="Times New Roman"/>
                <a:cs typeface="Times New Roman"/>
              </a:rPr>
              <a:t>Group</a:t>
            </a: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>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1" y="622956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9587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264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724D0-CAC1-4917-93CD-2579CCF7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Конвейер с цветовым зрением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5180D1-DFE4-4852-82DB-64C81A397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D9FF96-F5D3-4771-821D-7C6EC08C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946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CB1F2-B7C9-4B4C-9576-72333CEE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Помощник для слабовидящих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FD4C6E-372D-4054-A97A-7CDD40C18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915368-0AB3-46C1-867E-AD9A2DE9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4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229600" cy="24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717032"/>
            <a:ext cx="86137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74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7" y="1619659"/>
            <a:ext cx="8175445" cy="448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98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04856" cy="482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08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5805264"/>
            <a:ext cx="387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IoT</a:t>
            </a:r>
            <a:r>
              <a:rPr lang="ru-RU" dirty="0"/>
              <a:t> как «Сеть сетей» (источник: CBSG)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86517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4" y="1600200"/>
            <a:ext cx="6671136" cy="49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7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>Типовая архитектура </a:t>
            </a:r>
            <a:r>
              <a:rPr lang="ru-RU" sz="1600" dirty="0" err="1">
                <a:effectLst/>
                <a:latin typeface="Times New Roman"/>
                <a:ea typeface="Times New Roman"/>
                <a:cs typeface="Times New Roman"/>
              </a:rPr>
              <a:t>IoT</a:t>
            </a: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>-приложений (источник: </a:t>
            </a:r>
            <a:r>
              <a:rPr lang="ru-RU" sz="1600" dirty="0" err="1">
                <a:effectLst/>
                <a:latin typeface="Times New Roman"/>
                <a:ea typeface="Times New Roman"/>
                <a:cs typeface="Times New Roman"/>
              </a:rPr>
              <a:t>Microsoft</a:t>
            </a: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>)</a:t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87AB-3A01-49BE-9676-BE5694676809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6483"/>
            <a:ext cx="6120680" cy="542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1169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99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747</Words>
  <Application>Microsoft Office PowerPoint</Application>
  <PresentationFormat>Экран (4:3)</PresentationFormat>
  <Paragraphs>90</Paragraphs>
  <Slides>41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Montserrat</vt:lpstr>
      <vt:lpstr>Times New Roman</vt:lpstr>
      <vt:lpstr>Тема Office</vt:lpstr>
      <vt:lpstr>1_Тема Office</vt:lpstr>
      <vt:lpstr>Безопасный Интернет вещей</vt:lpstr>
      <vt:lpstr>Презентация PowerPoint</vt:lpstr>
      <vt:lpstr>История IОT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Типовая архитектура IoT-приложений (источник: Microsoft) </vt:lpstr>
      <vt:lpstr>В своих работах Кайван Карими представляет не только изображение типовой архитектуры, но также графическую интерпретацию всей экосистемы IoT </vt:lpstr>
      <vt:lpstr>Презентация PowerPoint</vt:lpstr>
      <vt:lpstr>Развитие технологии М2М</vt:lpstr>
      <vt:lpstr>Умный дом</vt:lpstr>
      <vt:lpstr>Презентация PowerPoint</vt:lpstr>
      <vt:lpstr>Хакеры проникают в вещи</vt:lpstr>
      <vt:lpstr>Бытовые камеры видеонаблюдения, погодные станции, роутеры и другая техника стали для хакеров ключом для взлома российских банков. В ноябре одна такая атака шла более суток.</vt:lpstr>
      <vt:lpstr>В сентябре 2016 г. китайские хакеры из компании Keen Security Lab, специализирующейся на кибербезопасности, смогли удаленно взломать электромобиль Tesla Model S</vt:lpstr>
      <vt:lpstr>Развлекся с "Боингом"</vt:lpstr>
      <vt:lpstr>Интернет злых вещей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МегаФон и Huawei новый стандарт связи для Интернета вещей </vt:lpstr>
      <vt:lpstr>Решение Kaspersky IoT Secure Gateway</vt:lpstr>
      <vt:lpstr>Перспективы использования IoT</vt:lpstr>
      <vt:lpstr>Наши разработки</vt:lpstr>
      <vt:lpstr>Интеграция устройства в систему мониторинга пассажирских перевозок</vt:lpstr>
      <vt:lpstr>Мониторинг жизнедеятельности ребенка</vt:lpstr>
      <vt:lpstr>Макет «умного дома»</vt:lpstr>
      <vt:lpstr>Полиграф</vt:lpstr>
      <vt:lpstr>Кепка с умными очками для монтажников</vt:lpstr>
      <vt:lpstr>Робот-уборщик</vt:lpstr>
      <vt:lpstr>Конвейер с цветовым зрением</vt:lpstr>
      <vt:lpstr>Помощник для слабовидящих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 вещей: кто кем управляет?</dc:title>
  <dc:creator>1</dc:creator>
  <cp:lastModifiedBy>Irina</cp:lastModifiedBy>
  <cp:revision>32</cp:revision>
  <dcterms:created xsi:type="dcterms:W3CDTF">2017-02-03T13:37:04Z</dcterms:created>
  <dcterms:modified xsi:type="dcterms:W3CDTF">2019-10-24T11:37:20Z</dcterms:modified>
</cp:coreProperties>
</file>